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  <p:embeddedFont>
      <p:font typeface="Fira Sans Extra Condensed Medium"/>
      <p:regular r:id="rId67"/>
      <p:bold r:id="rId68"/>
      <p:italic r:id="rId69"/>
      <p:boldItalic r:id="rId70"/>
    </p:embeddedFont>
    <p:embeddedFont>
      <p:font typeface="Raleway Light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  <p:embeddedFont>
      <p:font typeface="Barlow Semi Condensed SemiBold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BarlowSemiCondensedSemiBold-bold.fntdata"/><Relationship Id="rId82" Type="http://schemas.openxmlformats.org/officeDocument/2006/relationships/font" Target="fonts/BarlowSemiCondensedSemiBold-boldItalic.fntdata"/><Relationship Id="rId81" Type="http://schemas.openxmlformats.org/officeDocument/2006/relationships/font" Target="fonts/BarlowSemiCondensed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alewayLight-italic.fntdata"/><Relationship Id="rId72" Type="http://schemas.openxmlformats.org/officeDocument/2006/relationships/font" Target="fonts/RalewayLight-bold.fntdata"/><Relationship Id="rId31" Type="http://schemas.openxmlformats.org/officeDocument/2006/relationships/slide" Target="slides/slide26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74" Type="http://schemas.openxmlformats.org/officeDocument/2006/relationships/font" Target="fonts/RalewayLight-boldItalic.fntdata"/><Relationship Id="rId33" Type="http://schemas.openxmlformats.org/officeDocument/2006/relationships/slide" Target="slides/slide28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7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30.xml"/><Relationship Id="rId79" Type="http://schemas.openxmlformats.org/officeDocument/2006/relationships/font" Target="fonts/BarlowSemiCondensedSemiBold-regular.fntdata"/><Relationship Id="rId34" Type="http://schemas.openxmlformats.org/officeDocument/2006/relationships/slide" Target="slides/slide29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RalewayLight-regular.fntdata"/><Relationship Id="rId70" Type="http://schemas.openxmlformats.org/officeDocument/2006/relationships/font" Target="fonts/FiraSansExtraCondensedMedium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5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7.xml"/><Relationship Id="rId66" Type="http://schemas.openxmlformats.org/officeDocument/2006/relationships/font" Target="fonts/Lato-boldItalic.fntdata"/><Relationship Id="rId21" Type="http://schemas.openxmlformats.org/officeDocument/2006/relationships/slide" Target="slides/slide16.xml"/><Relationship Id="rId65" Type="http://schemas.openxmlformats.org/officeDocument/2006/relationships/font" Target="fonts/Lato-italic.fntdata"/><Relationship Id="rId24" Type="http://schemas.openxmlformats.org/officeDocument/2006/relationships/slide" Target="slides/slide19.xml"/><Relationship Id="rId68" Type="http://schemas.openxmlformats.org/officeDocument/2006/relationships/font" Target="fonts/FiraSansExtraCondensedMedium-bold.fntdata"/><Relationship Id="rId23" Type="http://schemas.openxmlformats.org/officeDocument/2006/relationships/slide" Target="slides/slide18.xml"/><Relationship Id="rId67" Type="http://schemas.openxmlformats.org/officeDocument/2006/relationships/font" Target="fonts/FiraSansExtraCondensedMedium-regular.fntdata"/><Relationship Id="rId60" Type="http://schemas.openxmlformats.org/officeDocument/2006/relationships/font" Target="fonts/Raleway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FiraSansExtraCondensed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42386155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42386155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1f8aca961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1f8aca961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1f8aca9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1f8aca9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21f8aca96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21f8aca96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f8bb8ac3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f8bb8ac3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f8bb8ac34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f8bb8ac3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1f8aca96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1f8aca96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f8bb8ac34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4f8bb8ac34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f8bb8ac34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f8bb8ac34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4f8bb8ac34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4f8bb8ac34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1f8aca96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1f8aca96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7916c3c1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17916c3c1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21f8aca96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21f8aca96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1f8aca96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21f8aca96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1f8aca96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1f8aca96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1f8aca96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21f8aca96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62133158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962133158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62133158d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962133158d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62133158d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962133158d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62133158d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962133158d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62133158d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62133158d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4835b4c10_2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4835b4c10_2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1f8aca961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1f8aca961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4835b4c10_2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4835b4c10_2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02196956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02196956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21f8aca961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21f8aca961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1f8aca961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21f8aca96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1f8aca961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21f8aca961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1f8aca961_0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21f8aca961_0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4835b4c10_2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44835b4c10_2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4835b4c10_2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44835b4c10_2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f8bb8ac34_0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f8bb8ac34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4f8bb8ac34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4f8bb8ac34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e40fc0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e40fc0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4f8bb8ac34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4f8bb8ac34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4f8bb8ac34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4f8bb8ac34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f8bb8ac34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f8bb8ac34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502196956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502196956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62133158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962133158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44835b4c10_2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44835b4c10_2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02196956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502196956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44835b4c10_2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44835b4c10_2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44835b4c10_2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44835b4c10_2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44835b4c10_2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44835b4c10_2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de40fc0b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de40fc0b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4835b4c10_2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4835b4c10_2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02196956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502196956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4835b4c10_3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44835b4c10_3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05545ec9a7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05545ec9a7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05545ec9a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05545ec9a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e40fc0b7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e40fc0b7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7916c3c16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7916c3c16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e40fc0b7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e40fc0b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>
  <p:cSld name="SECTION_HEADER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1795350" y="3362050"/>
            <a:ext cx="5553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hasCustomPrompt="1" idx="2" type="title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Google Shape;88;p14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50" spcFirstLastPara="1" rIns="81650" wrap="square" tIns="408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457200" y="120015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50" spcFirstLastPara="1" rIns="81650" wrap="square" tIns="40825">
            <a:normAutofit/>
          </a:bodyPr>
          <a:lstStyle>
            <a:lvl1pPr indent="-27305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1pPr>
            <a:lvl2pPr indent="-2730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2pPr>
            <a:lvl3pPr indent="-27305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3pPr>
            <a:lvl4pPr indent="-27305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4pPr>
            <a:lvl5pPr indent="-27305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5pPr>
            <a:lvl6pPr indent="-27305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6pPr>
            <a:lvl7pPr indent="-27305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7pPr>
            <a:lvl8pPr indent="-27305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8pPr>
            <a:lvl9pPr indent="-27305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50" spcFirstLastPara="1" rIns="81650" wrap="square" tIns="408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Char char="●"/>
              <a:defRPr sz="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 sz="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 sz="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500"/>
            </a:lvl9pPr>
          </a:lstStyle>
          <a:p/>
        </p:txBody>
      </p:sp>
      <p:sp>
        <p:nvSpPr>
          <p:cNvPr id="93" name="Google Shape;93;p15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50" spcFirstLastPara="1" rIns="81650" wrap="square" tIns="408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Char char="●"/>
              <a:defRPr sz="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 sz="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 sz="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 sz="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 sz="500"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50" spcFirstLastPara="1" rIns="81650" wrap="square" tIns="40825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Helvetica Neue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Helvetica Neue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Helvetica Neue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Helvetica Neue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Helvetica Neue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Helvetica Neue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Helvetica Neue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Helvetica Neue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Helvetica Neue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0" y="2451225"/>
            <a:ext cx="9144000" cy="235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6"/>
          <p:cNvSpPr txBox="1"/>
          <p:nvPr>
            <p:ph idx="2" type="subTitle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3" type="subTitle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4" type="subTitle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102" name="Google Shape;102;p16"/>
          <p:cNvGrpSpPr/>
          <p:nvPr/>
        </p:nvGrpSpPr>
        <p:grpSpPr>
          <a:xfrm>
            <a:off x="8350757" y="149679"/>
            <a:ext cx="627300" cy="1446850"/>
            <a:chOff x="6656382" y="-78921"/>
            <a:chExt cx="627300" cy="1446850"/>
          </a:xfrm>
        </p:grpSpPr>
        <p:sp>
          <p:nvSpPr>
            <p:cNvPr id="103" name="Google Shape;103;p1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17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TITLE_ONLY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27" name="Google Shape;127;p18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28" name="Google Shape;128;p18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8"/>
          <p:cNvSpPr/>
          <p:nvPr/>
        </p:nvSpPr>
        <p:spPr>
          <a:xfrm>
            <a:off x="-157950" y="4149775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TITLE_ONLY_2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9" name="Google Shape;149;p19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50" name="Google Shape;150;p19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9"/>
          <p:cNvSpPr/>
          <p:nvPr/>
        </p:nvSpPr>
        <p:spPr>
          <a:xfrm rot="10800000">
            <a:off x="7346604" y="587"/>
            <a:ext cx="1808700" cy="1006100"/>
          </a:xfrm>
          <a:custGeom>
            <a:rect b="b" l="l" r="r" t="t"/>
            <a:pathLst>
              <a:path extrusionOk="0" h="40244" w="72348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ONLY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71" name="Google Shape;171;p20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2" name="Google Shape;172;p20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0"/>
          <p:cNvSpPr/>
          <p:nvPr/>
        </p:nvSpPr>
        <p:spPr>
          <a:xfrm>
            <a:off x="-112925" y="3233575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ONE_COLUMN_TEXT_2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/>
          <p:nvPr/>
        </p:nvSpPr>
        <p:spPr>
          <a:xfrm>
            <a:off x="-16825" y="-95500"/>
            <a:ext cx="8461350" cy="5256550"/>
          </a:xfrm>
          <a:custGeom>
            <a:rect b="b" l="l" r="r" t="t"/>
            <a:pathLst>
              <a:path extrusionOk="0" h="210262" w="338454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93" name="Google Shape;193;p21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4" name="Google Shape;194;p21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1"/>
          <p:cNvSpPr txBox="1"/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21"/>
          <p:cNvSpPr txBox="1"/>
          <p:nvPr>
            <p:ph idx="1" type="subTitle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_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2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209" name="Google Shape;209;p22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BIG_NUMBER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idx="1" type="subTitle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2" name="Google Shape;212;p23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23"/>
          <p:cNvSpPr/>
          <p:nvPr/>
        </p:nvSpPr>
        <p:spPr>
          <a:xfrm rot="10800000">
            <a:off x="-112925" y="0"/>
            <a:ext cx="9360025" cy="1927400"/>
          </a:xfrm>
          <a:custGeom>
            <a:rect b="b" l="l" r="r" t="t"/>
            <a:pathLst>
              <a:path extrusionOk="0" h="77096" w="374401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hyperlink" Target="https://unsplash.com/@towfiqu999999?utm_source=unsplash&amp;utm_medium=referral&amp;utm_content=creditCopyText" TargetMode="External"/><Relationship Id="rId5" Type="http://schemas.openxmlformats.org/officeDocument/2006/relationships/hyperlink" Target="https://unsplash.com/photos/oZuBNC-6E2s?utm_source=unsplash&amp;utm_medium=referral&amp;utm_content=creditCopyTex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Relationship Id="rId4" Type="http://schemas.openxmlformats.org/officeDocument/2006/relationships/hyperlink" Target="https://unsplash.com/@towfiqu999999?utm_source=unsplash&amp;utm_medium=referral&amp;utm_content=creditCopyText" TargetMode="External"/><Relationship Id="rId5" Type="http://schemas.openxmlformats.org/officeDocument/2006/relationships/hyperlink" Target="https://unsplash.com/photos/oZuBNC-6E2s?utm_source=unsplash&amp;utm_medium=referral&amp;utm_content=creditCopyTex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Relationship Id="rId4" Type="http://schemas.openxmlformats.org/officeDocument/2006/relationships/hyperlink" Target="https://unsplash.com/@towfiqu999999?utm_source=unsplash&amp;utm_medium=referral&amp;utm_content=creditCopyText" TargetMode="External"/><Relationship Id="rId5" Type="http://schemas.openxmlformats.org/officeDocument/2006/relationships/hyperlink" Target="https://unsplash.com/photos/oZuBNC-6E2s?utm_source=unsplash&amp;utm_medium=referral&amp;utm_content=creditCopyTex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curia.europa.eu/juris/liste.jsf?&amp;num=C-145/10" TargetMode="External"/><Relationship Id="rId4" Type="http://schemas.openxmlformats.org/officeDocument/2006/relationships/hyperlink" Target="http://curia.europa.eu/juris/document/document.jsf?text=&amp;docid=216552&amp;pageIndex=0&amp;doclang=en&amp;mode=lst&amp;dir=&amp;occ=first&amp;part=1&amp;cid=14967152" TargetMode="External"/><Relationship Id="rId5" Type="http://schemas.openxmlformats.org/officeDocument/2006/relationships/hyperlink" Target="http://curia.europa.eu/juris/document/document.jsf;jsessionid=5902613C45B36CD9429F60C96EDE50AB?text=&amp;docid=216543&amp;pageIndex=0&amp;doclang=en&amp;mode=lst&amp;dir=&amp;occ=first&amp;part=1&amp;cid=14966741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curia.europa.eu/juris/document/document.jsf;jsessionid=5902613C45B36CD9429F60C96EDE50AB?text=&amp;docid=216543&amp;pageIndex=0&amp;doclang=en&amp;mode=lst&amp;dir=&amp;occ=first&amp;part=1&amp;cid=14966741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uria.europa.eu/juris/document/document.jsf?docid=157281&amp;doclang=e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Relationship Id="rId4" Type="http://schemas.openxmlformats.org/officeDocument/2006/relationships/hyperlink" Target="https://unsplash.com/@towfiqu999999?utm_source=unsplash&amp;utm_medium=referral&amp;utm_content=creditCopyText" TargetMode="External"/><Relationship Id="rId5" Type="http://schemas.openxmlformats.org/officeDocument/2006/relationships/hyperlink" Target="https://unsplash.com/photos/oZuBNC-6E2s?utm_source=unsplash&amp;utm_medium=referral&amp;utm_content=creditCopyText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jpg"/><Relationship Id="rId4" Type="http://schemas.openxmlformats.org/officeDocument/2006/relationships/hyperlink" Target="https://unsplash.com/@franku84?utm_source=unsplash&amp;utm_medium=referral&amp;utm_content=creditCopyText" TargetMode="External"/><Relationship Id="rId5" Type="http://schemas.openxmlformats.org/officeDocument/2006/relationships/hyperlink" Target="https://unsplash.com/photos/MfBnqUOz_qY?utm_source=unsplash&amp;utm_medium=referral&amp;utm_content=creditCopyText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hyperlink" Target="https://unsplash.com/@towfiqu999999?utm_source=unsplash&amp;utm_medium=referral&amp;utm_content=creditCopyText" TargetMode="External"/><Relationship Id="rId5" Type="http://schemas.openxmlformats.org/officeDocument/2006/relationships/hyperlink" Target="https://unsplash.com/photos/oZuBNC-6E2s?utm_source=unsplash&amp;utm_medium=referral&amp;utm_content=creditCopyTex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729450" y="1397500"/>
            <a:ext cx="76887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Авторско право и сродни права. 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Защита на софтуер и бази данни</a:t>
            </a:r>
            <a:endParaRPr sz="3000">
              <a:solidFill>
                <a:srgbClr val="1D212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 </a:t>
            </a:r>
            <a:endParaRPr sz="2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729450" y="2017700"/>
            <a:ext cx="7688700" cy="25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Социално-правни аспекти на информационните технологии</a:t>
            </a:r>
            <a:endParaRPr sz="225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7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Ана Лазарова</a:t>
            </a:r>
            <a:endParaRPr sz="168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обект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Произведение</a:t>
            </a:r>
            <a:endParaRPr/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Обект на авторското право е всяко произведение на литературата, изкуството и науката, което е резултат на творческа дейност и е изразено по какъвто и да е начин и в каквато и да е обективна форма.</a:t>
            </a:r>
            <a:endParaRPr sz="4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7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Творчески характер / Оригиналност</a:t>
            </a:r>
            <a:endParaRPr/>
          </a:p>
        </p:txBody>
      </p:sp>
      <p:sp>
        <p:nvSpPr>
          <p:cNvPr id="285" name="Google Shape;28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“пот на челото” (sweat on the brow)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1092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влагането на време, труд и усилия в създаването на резултат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Feist Publications, Inc. v. Rural Telephone Service Co., Inc. (1991)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1092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"[a]s a constitutional matter, copyright protects only those constituent elements of a work that possess more than a de minimis quantum of creativity.”</a:t>
            </a:r>
            <a:endParaRPr sz="5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ЕС – изразяване на личността на автора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52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Дело C-5/08 Infopaq (11 думи);  Дело C‑145/10 Painer</a:t>
            </a:r>
            <a:endParaRPr sz="5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7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75" y="152400"/>
            <a:ext cx="402165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5243850" y="4064625"/>
            <a:ext cx="29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© Gered Mankowitz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6550"/>
            <a:ext cx="8839204" cy="361682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/>
        </p:nvSpPr>
        <p:spPr>
          <a:xfrm>
            <a:off x="3410700" y="552000"/>
            <a:ext cx="23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© Anne Black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Обективиране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дихотомия “идея &lt;&gt; изразяване”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обективиране  =/=  разгласяване  =/=  публикуване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All rights reserved – авторските права възникват за автора в момента на създаване/обективиране на произведението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Бернска конвенция - без формалности</a:t>
            </a:r>
            <a:endParaRPr sz="4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7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00" y="0"/>
            <a:ext cx="78352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1650"/>
            <a:ext cx="8839204" cy="400958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0"/>
          <p:cNvSpPr txBox="1"/>
          <p:nvPr/>
        </p:nvSpPr>
        <p:spPr>
          <a:xfrm>
            <a:off x="494850" y="250900"/>
            <a:ext cx="81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Произведение/изпълнение ли е коридата?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925"/>
            <a:ext cx="8839204" cy="386283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/>
        </p:nvSpPr>
        <p:spPr>
          <a:xfrm>
            <a:off x="808500" y="250900"/>
            <a:ext cx="752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Произведение ли е вкусът на сиренето?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Изключения</a:t>
            </a:r>
            <a:endParaRPr/>
          </a:p>
        </p:txBody>
      </p:sp>
      <p:sp>
        <p:nvSpPr>
          <p:cNvPr id="326" name="Google Shape;326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нормативни и индивидуални актове на държавни органи за управление, актовете на съдилищата, както и официалните им преводи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идеи и концепции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фолклорни творби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новини, факти, сведения и данни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7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1795331" y="905334"/>
            <a:ext cx="55533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50" spcFirstLastPara="1" rIns="81650" wrap="square" tIns="408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b="0" lang="en" sz="3200">
                <a:solidFill>
                  <a:schemeClr val="dk1"/>
                </a:solidFill>
              </a:rPr>
              <a:t>Авторско право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1066950" y="1883184"/>
            <a:ext cx="7010100" cy="21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50" spcFirstLastPara="1" rIns="81650" wrap="square" tIns="40825">
            <a:noAutofit/>
          </a:bodyPr>
          <a:lstStyle/>
          <a:p>
            <a:pPr indent="-304800" lvl="0" marL="304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Light"/>
              <a:buChar char="■"/>
            </a:pPr>
            <a:r>
              <a:rPr lang="en" sz="1600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Авторското право е </a:t>
            </a:r>
            <a:r>
              <a:rPr lang="en" sz="1600" u="sng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изключителното право</a:t>
            </a:r>
            <a:r>
              <a:rPr lang="en" sz="1600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 на създателя да възпроизвежда и разпространява своето произведение.</a:t>
            </a:r>
            <a:endParaRPr sz="1600">
              <a:solidFill>
                <a:schemeClr val="accent1"/>
              </a:solidFill>
              <a:highlight>
                <a:schemeClr val="lt1"/>
              </a:highlight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04800" lvl="0" marL="304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Light"/>
              <a:buChar char="■"/>
            </a:pPr>
            <a:r>
              <a:rPr lang="en" sz="1600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Авторското право </a:t>
            </a:r>
            <a:r>
              <a:rPr lang="en" sz="1600" u="sng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възниква автоматично</a:t>
            </a:r>
            <a:r>
              <a:rPr lang="en" sz="1600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 и не се изисква регистрация.</a:t>
            </a:r>
            <a:endParaRPr sz="1600">
              <a:solidFill>
                <a:schemeClr val="accent1"/>
              </a:solidFill>
              <a:highlight>
                <a:schemeClr val="lt1"/>
              </a:highlight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04800" lvl="0" marL="304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Light"/>
              <a:buChar char="■"/>
            </a:pPr>
            <a:r>
              <a:rPr lang="en" sz="1600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Авторското право е </a:t>
            </a:r>
            <a:r>
              <a:rPr lang="en" sz="1600" u="sng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временно</a:t>
            </a:r>
            <a:r>
              <a:rPr lang="en" sz="1600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: по принцип в Европа то продължава до смъртта на последния оцелял автор + 70 години.</a:t>
            </a:r>
            <a:endParaRPr sz="1600">
              <a:solidFill>
                <a:schemeClr val="accent1"/>
              </a:solidFill>
              <a:highlight>
                <a:schemeClr val="lt1"/>
              </a:highlight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04800" lvl="0" marL="304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Light"/>
              <a:buChar char="■"/>
            </a:pPr>
            <a:r>
              <a:rPr lang="en" sz="1600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Авторското право е </a:t>
            </a:r>
            <a:r>
              <a:rPr lang="en" sz="1600" u="sng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териториално</a:t>
            </a:r>
            <a:r>
              <a:rPr lang="en" sz="1600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: в момента в ЕС съществуват 27 различни (частично хармонизирани) системи за авторско право.</a:t>
            </a:r>
            <a:endParaRPr sz="1600">
              <a:solidFill>
                <a:schemeClr val="accent1"/>
              </a:solidFill>
              <a:highlight>
                <a:schemeClr val="lt1"/>
              </a:highlight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04800" lvl="0" marL="304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Light"/>
              <a:buChar char="■"/>
            </a:pPr>
            <a:r>
              <a:rPr lang="en" sz="1600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Авторското право е (частично) </a:t>
            </a:r>
            <a:r>
              <a:rPr lang="en" sz="1600" u="sng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прехвърляемо</a:t>
            </a:r>
            <a:r>
              <a:rPr lang="en" sz="1600">
                <a:solidFill>
                  <a:schemeClr val="accent1"/>
                </a:solidFill>
                <a:highlight>
                  <a:schemeClr val="lt1"/>
                </a:highlight>
                <a:latin typeface="Raleway Light"/>
                <a:ea typeface="Raleway Light"/>
                <a:cs typeface="Raleway Light"/>
                <a:sym typeface="Raleway Light"/>
              </a:rPr>
              <a:t>.</a:t>
            </a:r>
            <a:endParaRPr sz="2200">
              <a:solidFill>
                <a:schemeClr val="accent1"/>
              </a:solidFill>
              <a:highlight>
                <a:schemeClr val="lt1"/>
              </a:highlight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Първични произведения</a:t>
            </a:r>
            <a:endParaRPr/>
          </a:p>
        </p:txBody>
      </p:sp>
      <p:sp>
        <p:nvSpPr>
          <p:cNvPr id="332" name="Google Shape;33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литературни произведения</a:t>
            </a: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включително произведения на научната и техническата литература, на публицистиката и </a:t>
            </a:r>
            <a:r>
              <a:rPr lang="en" sz="6400">
                <a:solidFill>
                  <a:srgbClr val="000000"/>
                </a:solidFill>
                <a:highlight>
                  <a:schemeClr val="accent6"/>
                </a:highlight>
                <a:latin typeface="Raleway"/>
                <a:ea typeface="Raleway"/>
                <a:cs typeface="Raleway"/>
                <a:sym typeface="Raleway"/>
              </a:rPr>
              <a:t>компютърни програми</a:t>
            </a:r>
            <a:endParaRPr sz="6400">
              <a:solidFill>
                <a:srgbClr val="000000"/>
              </a:solidFill>
              <a:highlight>
                <a:schemeClr val="accent6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музикални произведения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сценични произведения - драматични, музикално-драматични, пантомимични, хореографски и други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филми и други аудио-визуални произведения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произведения на изобразителното изкуство, включително произведения на приложното изкуство, дизайна и народните художествени занаяти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фотографии</a:t>
            </a: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(моделът няма права)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7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Вторични</a:t>
            </a:r>
            <a:r>
              <a:rPr lang="en"/>
              <a:t> произведения</a:t>
            </a:r>
            <a:endParaRPr/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729450" y="1978775"/>
            <a:ext cx="7688700" cy="23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преработки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○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преводи и преработки на съществуващи произведения и фолклорни творби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○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аранжименти на музикални произведения и на фолклорни творби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сборни произведения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○"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периодични издания, енциклопедии, сборници, антологии, библиографии, </a:t>
            </a:r>
            <a:r>
              <a:rPr lang="en" sz="6400">
                <a:solidFill>
                  <a:srgbClr val="000000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бази данни</a:t>
            </a: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и други подобни, които включват две или повече произведения или материали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7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2883"/>
            <a:ext cx="9144003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5"/>
          <p:cNvSpPr txBox="1"/>
          <p:nvPr/>
        </p:nvSpPr>
        <p:spPr>
          <a:xfrm>
            <a:off x="2877725" y="4713500"/>
            <a:ext cx="2670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Photo</a:t>
            </a:r>
            <a:r>
              <a:rPr lang="en" sz="1000">
                <a:solidFill>
                  <a:schemeClr val="lt1"/>
                </a:solidFill>
              </a:rPr>
              <a:t> by </a:t>
            </a:r>
            <a:r>
              <a:rPr lang="en" sz="1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Towfiqu barbhuiya</a:t>
            </a:r>
            <a:r>
              <a:rPr lang="en" sz="1000">
                <a:solidFill>
                  <a:schemeClr val="lt1"/>
                </a:solidFill>
              </a:rPr>
              <a:t> on </a:t>
            </a:r>
            <a:r>
              <a:rPr lang="en" sz="10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0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86350" y="884825"/>
            <a:ext cx="4763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Кой е автор на един филм?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режисьор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оператор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сценарист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художник на декори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автор на музика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филмов продуцент</a:t>
            </a:r>
            <a:endParaRPr sz="11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Комплексни</a:t>
            </a:r>
            <a:r>
              <a:rPr lang="en"/>
              <a:t> произведения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729450" y="1853850"/>
            <a:ext cx="7688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Филм: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Авторското право върху филм или друго аудио-визуално произведение принадлежи на режисьора, сценариста и оператора. При анимационни филми авторско право има и художник-постановчикът.</a:t>
            </a:r>
            <a:endParaRPr sz="6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Авторите на музиката, на диалога, на вече съществуващата литературна творба, по която е създадено аудиовизуалното произведение, на сценографията, на костюмите, както и на други произведения, включени в него, запазват авторското си право върху своите произведения.</a:t>
            </a:r>
            <a:endParaRPr sz="6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Продуцент е физическото или юридическото лице, което организира създаването на произведението и осигурява финансирането му.</a:t>
            </a:r>
            <a:endParaRPr sz="6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7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50" spcFirstLastPara="1" rIns="81650" wrap="square" tIns="408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Calibri"/>
              <a:buNone/>
            </a:pPr>
            <a:r>
              <a:rPr lang="en" sz="3220"/>
              <a:t>правна защита </a:t>
            </a:r>
            <a:br>
              <a:rPr lang="en" sz="3220"/>
            </a:br>
            <a:r>
              <a:rPr lang="en" sz="3220"/>
              <a:t>на софтуера</a:t>
            </a:r>
            <a:endParaRPr sz="3220"/>
          </a:p>
        </p:txBody>
      </p:sp>
      <p:sp>
        <p:nvSpPr>
          <p:cNvPr id="357" name="Google Shape;357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50" spcFirstLastPara="1" rIns="81650" wrap="square" tIns="408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Компютърната програма може да бъде обект на защита на: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30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Авторското право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30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Патент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304800" rtl="0" algn="l"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Raleway"/>
              <a:buChar char="●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Търговска тайна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idx="1" type="body"/>
          </p:nvPr>
        </p:nvSpPr>
        <p:spPr>
          <a:xfrm>
            <a:off x="729450" y="1482800"/>
            <a:ext cx="76887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50" spcFirstLastPara="1" rIns="81650" wrap="square" tIns="40825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Компютърната програма може да бъде обект на защита от авторското право: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защитен като литературно произведение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○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използва се готова система от правни норми 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○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гъвкава уредба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○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правата възникват автоматично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с някои добавени специални разпоредби, касаещи компютърните програми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3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idx="4294967295" type="body"/>
          </p:nvPr>
        </p:nvSpPr>
        <p:spPr>
          <a:xfrm>
            <a:off x="813475" y="1575475"/>
            <a:ext cx="71943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50" spcFirstLastPara="1" rIns="81650" wrap="square" tIns="408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Какво попада в защитата на програмата?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279400" lvl="2" marL="6477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■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сорс (изходен) код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279400" lvl="2" marL="6477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■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обектен код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6477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idx="4294967295" type="body"/>
          </p:nvPr>
        </p:nvSpPr>
        <p:spPr>
          <a:xfrm>
            <a:off x="813475" y="1575475"/>
            <a:ext cx="71943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50" spcFirstLastPara="1" rIns="81650" wrap="square" tIns="408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Какво не попада в защитата на програмата? 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279400" lvl="2" marL="64770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Raleway"/>
              <a:buChar char="■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функционалност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279400" lvl="2" marL="64770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Raleway"/>
              <a:buChar char="■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принципи, залегнали в основата на алгоритми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279400" lvl="2" marL="64770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Raleway"/>
              <a:buChar char="■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компютърен език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Основни концепции от авторското право влияят на това какъв софтуер може да бъде обект на защита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6477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6477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425" y="1318650"/>
            <a:ext cx="5375200" cy="308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1"/>
          <p:cNvSpPr txBox="1"/>
          <p:nvPr>
            <p:ph type="title"/>
          </p:nvPr>
        </p:nvSpPr>
        <p:spPr>
          <a:xfrm>
            <a:off x="729450" y="1451925"/>
            <a:ext cx="29262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accent1"/>
                </a:solidFill>
              </a:rPr>
              <a:t>Oracle vs. Google</a:t>
            </a:r>
            <a:endParaRPr b="0" sz="18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accent1"/>
                </a:solidFill>
              </a:rPr>
              <a:t>Oracle твърди, че Google е копирала „структурата, последователността и организирането" на някои ключови Java API (приложни програмни интерфейси) при разработката на Android</a:t>
            </a:r>
            <a:endParaRPr b="0" sz="11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2883"/>
            <a:ext cx="9144003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2"/>
          <p:cNvSpPr txBox="1"/>
          <p:nvPr/>
        </p:nvSpPr>
        <p:spPr>
          <a:xfrm>
            <a:off x="2877725" y="4713500"/>
            <a:ext cx="2670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Photo</a:t>
            </a:r>
            <a:r>
              <a:rPr lang="en" sz="1000">
                <a:solidFill>
                  <a:schemeClr val="lt1"/>
                </a:solidFill>
              </a:rPr>
              <a:t> by </a:t>
            </a:r>
            <a:r>
              <a:rPr lang="en" sz="1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Towfiqu barbhuiya</a:t>
            </a:r>
            <a:r>
              <a:rPr lang="en" sz="1000">
                <a:solidFill>
                  <a:schemeClr val="lt1"/>
                </a:solidFill>
              </a:rPr>
              <a:t> on </a:t>
            </a:r>
            <a:r>
              <a:rPr lang="en" sz="10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0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52"/>
          <p:cNvSpPr txBox="1"/>
          <p:nvPr/>
        </p:nvSpPr>
        <p:spPr>
          <a:xfrm>
            <a:off x="686350" y="884825"/>
            <a:ext cx="4763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Кой има права върху база данни?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а</a:t>
            </a: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втор, който е компилирал базата данни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производител на база данни, който е инвестирал в изработването на базата данни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авторите на включените в базата данни произведения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никой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субект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Дублиране на защита</a:t>
            </a:r>
            <a:endParaRPr/>
          </a:p>
        </p:txBody>
      </p:sp>
      <p:sp>
        <p:nvSpPr>
          <p:cNvPr id="391" name="Google Shape;391;p53"/>
          <p:cNvSpPr txBox="1"/>
          <p:nvPr>
            <p:ph idx="1" type="body"/>
          </p:nvPr>
        </p:nvSpPr>
        <p:spPr>
          <a:xfrm>
            <a:off x="729450" y="1853850"/>
            <a:ext cx="7688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000000"/>
                </a:solidFill>
                <a:highlight>
                  <a:schemeClr val="accent6"/>
                </a:highlight>
                <a:latin typeface="Raleway"/>
                <a:ea typeface="Raleway"/>
                <a:cs typeface="Raleway"/>
                <a:sym typeface="Raleway"/>
              </a:rPr>
              <a:t>Бази данни</a:t>
            </a:r>
            <a:r>
              <a:rPr lang="en" sz="6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6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Авторското право (когато има творчески принос / оригинален подбор)</a:t>
            </a:r>
            <a:endParaRPr sz="6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i="1" lang="en" sz="6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Sui generis</a:t>
            </a:r>
            <a:r>
              <a:rPr lang="en" sz="6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право на производителите на бази данни (когато има съществена инвестиция)</a:t>
            </a:r>
            <a:endParaRPr sz="6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Публикации в пресата:</a:t>
            </a:r>
            <a:endParaRPr sz="6000">
              <a:solidFill>
                <a:srgbClr val="000000"/>
              </a:solidFill>
              <a:highlight>
                <a:schemeClr val="accent4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Авторско право (върху статия, репортажна фотография и т.н.)</a:t>
            </a:r>
            <a:endParaRPr sz="6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6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Сродно право на издателите на преса (върху нов обект - “публикация в пресата”  =/=  </a:t>
            </a:r>
            <a:r>
              <a:rPr lang="en" sz="6000">
                <a:solidFill>
                  <a:srgbClr val="000000"/>
                </a:solidFill>
                <a:highlight>
                  <a:schemeClr val="lt2"/>
                </a:highlight>
                <a:latin typeface="Raleway"/>
                <a:ea typeface="Raleway"/>
                <a:cs typeface="Raleway"/>
                <a:sym typeface="Raleway"/>
              </a:rPr>
              <a:t>графично оформление на печатно издание</a:t>
            </a:r>
            <a:r>
              <a:rPr lang="en" sz="6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sz="6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7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2883"/>
            <a:ext cx="9144003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2877725" y="4713500"/>
            <a:ext cx="2670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Photo</a:t>
            </a:r>
            <a:r>
              <a:rPr lang="en" sz="1000">
                <a:solidFill>
                  <a:schemeClr val="lt1"/>
                </a:solidFill>
              </a:rPr>
              <a:t> by </a:t>
            </a:r>
            <a:r>
              <a:rPr lang="en" sz="1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Towfiqu barbhuiya</a:t>
            </a:r>
            <a:r>
              <a:rPr lang="en" sz="1000">
                <a:solidFill>
                  <a:schemeClr val="lt1"/>
                </a:solidFill>
              </a:rPr>
              <a:t> on </a:t>
            </a:r>
            <a:r>
              <a:rPr lang="en" sz="10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0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54"/>
          <p:cNvSpPr txBox="1"/>
          <p:nvPr/>
        </p:nvSpPr>
        <p:spPr>
          <a:xfrm>
            <a:off x="686350" y="884825"/>
            <a:ext cx="4763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Кой носи авторството върху произведение, генерирано от ИИ (AI)?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самият ИИ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разработчикът на модела на ИИ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никой, върху генерираното от ИИ съдържание няма авторски права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правомощия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видове използване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Изключително право</a:t>
            </a:r>
            <a:endParaRPr sz="2800"/>
          </a:p>
        </p:txBody>
      </p:sp>
      <p:sp>
        <p:nvSpPr>
          <p:cNvPr id="409" name="Google Shape;409;p56"/>
          <p:cNvSpPr txBox="1"/>
          <p:nvPr>
            <p:ph idx="1" type="body"/>
          </p:nvPr>
        </p:nvSpPr>
        <p:spPr>
          <a:xfrm>
            <a:off x="729450" y="1893675"/>
            <a:ext cx="7688700" cy="24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E4E4E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rgbClr val="4E4E4E"/>
                </a:solidFill>
                <a:latin typeface="Raleway"/>
                <a:ea typeface="Raleway"/>
                <a:cs typeface="Raleway"/>
                <a:sym typeface="Raleway"/>
              </a:rPr>
              <a:t>неимуществени (морални) права </a:t>
            </a:r>
            <a:r>
              <a:rPr lang="en" sz="1500">
                <a:solidFill>
                  <a:srgbClr val="4E4E4E"/>
                </a:solidFill>
                <a:latin typeface="Raleway"/>
                <a:ea typeface="Raleway"/>
                <a:cs typeface="Raleway"/>
                <a:sym typeface="Raleway"/>
              </a:rPr>
              <a:t>(чл.15 ЗАПСП)</a:t>
            </a:r>
            <a:endParaRPr sz="1500">
              <a:solidFill>
                <a:srgbClr val="4E4E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500"/>
              <a:buFont typeface="Raleway"/>
              <a:buChar char="○"/>
            </a:pPr>
            <a:r>
              <a:rPr lang="en" sz="1500">
                <a:solidFill>
                  <a:srgbClr val="4E4E4E"/>
                </a:solidFill>
                <a:latin typeface="Raleway"/>
                <a:ea typeface="Raleway"/>
                <a:cs typeface="Raleway"/>
                <a:sym typeface="Raleway"/>
              </a:rPr>
              <a:t>признаване на авторство върху произведението</a:t>
            </a:r>
            <a:endParaRPr sz="1500">
              <a:solidFill>
                <a:srgbClr val="4E4E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500"/>
              <a:buFont typeface="Raleway"/>
              <a:buChar char="○"/>
            </a:pPr>
            <a:r>
              <a:rPr lang="en" sz="1500">
                <a:solidFill>
                  <a:srgbClr val="4E4E4E"/>
                </a:solidFill>
                <a:latin typeface="Raleway"/>
                <a:ea typeface="Raleway"/>
                <a:cs typeface="Raleway"/>
                <a:sym typeface="Raleway"/>
              </a:rPr>
              <a:t>името на автора да бъде обозначено по съответния начин при всяко използване на произведението (Attribution)</a:t>
            </a:r>
            <a:endParaRPr sz="1500">
              <a:solidFill>
                <a:srgbClr val="4E4E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500"/>
              <a:buFont typeface="Raleway"/>
              <a:buChar char="○"/>
            </a:pPr>
            <a:r>
              <a:rPr lang="en" sz="1500">
                <a:solidFill>
                  <a:srgbClr val="4E4E4E"/>
                </a:solidFill>
                <a:latin typeface="Raleway"/>
                <a:ea typeface="Raleway"/>
                <a:cs typeface="Raleway"/>
                <a:sym typeface="Raleway"/>
              </a:rPr>
              <a:t>запазване на целостта на произведението и да се противопоставя на всякакви промени в него</a:t>
            </a:r>
            <a:endParaRPr sz="1500">
              <a:solidFill>
                <a:srgbClr val="4E4E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500"/>
              <a:buFont typeface="Raleway"/>
              <a:buChar char="○"/>
            </a:pPr>
            <a:r>
              <a:rPr lang="en" sz="1500">
                <a:solidFill>
                  <a:srgbClr val="4E4E4E"/>
                </a:solidFill>
                <a:latin typeface="Raleway"/>
                <a:ea typeface="Raleway"/>
                <a:cs typeface="Raleway"/>
                <a:sym typeface="Raleway"/>
              </a:rPr>
              <a:t>да спре използването на произведението поради промени в убежденията си</a:t>
            </a:r>
            <a:endParaRPr sz="1500">
              <a:solidFill>
                <a:srgbClr val="4E4E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rgbClr val="4E4E4E"/>
                </a:solidFill>
                <a:latin typeface="Raleway"/>
                <a:ea typeface="Raleway"/>
                <a:cs typeface="Raleway"/>
                <a:sym typeface="Raleway"/>
              </a:rPr>
              <a:t>имуществени права (чл.18 ЗАПСП)</a:t>
            </a:r>
            <a:endParaRPr sz="1500">
              <a:solidFill>
                <a:srgbClr val="4E4E4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Използване на обект на авторски и сродни права</a:t>
            </a:r>
            <a:endParaRPr sz="2320"/>
          </a:p>
        </p:txBody>
      </p:sp>
      <p:sp>
        <p:nvSpPr>
          <p:cNvPr id="415" name="Google Shape;415;p57"/>
          <p:cNvSpPr txBox="1"/>
          <p:nvPr>
            <p:ph idx="1" type="body"/>
          </p:nvPr>
        </p:nvSpPr>
        <p:spPr>
          <a:xfrm>
            <a:off x="729450" y="1893675"/>
            <a:ext cx="7688700" cy="24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F2B2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възпроизвеждане</a:t>
            </a:r>
            <a:endParaRPr sz="14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400"/>
              <a:buFont typeface="Raleway"/>
              <a:buChar char="○"/>
            </a:pP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копиране</a:t>
            </a:r>
            <a:endParaRPr sz="14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400"/>
              <a:buFont typeface="Raleway"/>
              <a:buChar char="○"/>
            </a:pP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цифровизиране</a:t>
            </a:r>
            <a:endParaRPr sz="14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400"/>
              <a:buFont typeface="Raleway"/>
              <a:buChar char="○"/>
            </a:pP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машинно самообучение</a:t>
            </a:r>
            <a:endParaRPr sz="14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разпространение / разгласяване</a:t>
            </a:r>
            <a:endParaRPr sz="14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400"/>
              <a:buFont typeface="Raleway"/>
              <a:buChar char="○"/>
            </a:pP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ублично разгласяване и предоставяне на публично разположение онлайн</a:t>
            </a:r>
            <a:endParaRPr sz="14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400"/>
              <a:buFont typeface="Raleway"/>
              <a:buChar char="○"/>
            </a:pP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е</a:t>
            </a: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-книги</a:t>
            </a:r>
            <a:endParaRPr sz="14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400"/>
              <a:buFont typeface="Raleway"/>
              <a:buChar char="○"/>
            </a:pP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х</a:t>
            </a: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иперлинкове, фрейминг, вграждане (embedding)</a:t>
            </a:r>
            <a:endParaRPr sz="14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п</a:t>
            </a: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реработка</a:t>
            </a:r>
            <a:endParaRPr sz="14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2B20"/>
              </a:buClr>
              <a:buSzPts val="1400"/>
              <a:buFont typeface="Raleway"/>
              <a:buChar char="○"/>
            </a:pPr>
            <a:r>
              <a:rPr lang="en" sz="1400">
                <a:solidFill>
                  <a:srgbClr val="2F2B20"/>
                </a:solidFill>
                <a:latin typeface="Raleway"/>
                <a:ea typeface="Raleway"/>
                <a:cs typeface="Raleway"/>
                <a:sym typeface="Raleway"/>
              </a:rPr>
              <a:t>ремикс, адаптация, превод, синхронизация</a:t>
            </a:r>
            <a:endParaRPr sz="14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F2B2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1066950" y="509125"/>
            <a:ext cx="70929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25" lIns="81650" spcFirstLastPara="1" rIns="81650" wrap="square" tIns="408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60"/>
              <a:t>Авторскоправен статус на произведение</a:t>
            </a:r>
            <a:endParaRPr sz="2560"/>
          </a:p>
        </p:txBody>
      </p:sp>
      <p:sp>
        <p:nvSpPr>
          <p:cNvPr id="421" name="Google Shape;421;p58"/>
          <p:cNvSpPr txBox="1"/>
          <p:nvPr/>
        </p:nvSpPr>
        <p:spPr>
          <a:xfrm>
            <a:off x="1066950" y="1630225"/>
            <a:ext cx="7010100" cy="24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50" spcFirstLastPara="1" rIns="81650" wrap="square" tIns="40825">
            <a:noAutofit/>
          </a:bodyPr>
          <a:lstStyle/>
          <a:p>
            <a:pPr indent="-304800" lvl="0" marL="304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600"/>
              <a:buFont typeface="Raleway Light"/>
              <a:buChar char="■"/>
            </a:pPr>
            <a:r>
              <a:rPr lang="en" sz="1600">
                <a:solidFill>
                  <a:srgbClr val="4E4E4E"/>
                </a:solidFill>
                <a:latin typeface="Raleway Light"/>
                <a:ea typeface="Raleway Light"/>
                <a:cs typeface="Raleway Light"/>
                <a:sym typeface="Raleway Light"/>
              </a:rPr>
              <a:t>Обществено достояние</a:t>
            </a:r>
            <a:endParaRPr sz="1600">
              <a:solidFill>
                <a:srgbClr val="4E4E4E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E4E4E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304800" lvl="0" marL="3048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600"/>
              <a:buFont typeface="Raleway Light"/>
              <a:buChar char="■"/>
            </a:pPr>
            <a:r>
              <a:rPr lang="en" sz="1600">
                <a:solidFill>
                  <a:srgbClr val="4E4E4E"/>
                </a:solidFill>
                <a:latin typeface="Raleway Light"/>
                <a:ea typeface="Raleway Light"/>
                <a:cs typeface="Raleway Light"/>
                <a:sym typeface="Raleway Light"/>
              </a:rPr>
              <a:t>В срок на действие на авторско право</a:t>
            </a:r>
            <a:endParaRPr sz="1600">
              <a:solidFill>
                <a:srgbClr val="4E4E4E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E4E4E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41300" lvl="1" marL="7493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Light"/>
              <a:buChar char="⌾"/>
            </a:pPr>
            <a:r>
              <a:rPr lang="en" sz="1600">
                <a:solidFill>
                  <a:srgbClr val="4E4E4E"/>
                </a:solidFill>
                <a:latin typeface="Raleway Light"/>
                <a:ea typeface="Raleway Light"/>
                <a:cs typeface="Raleway Light"/>
                <a:sym typeface="Raleway Light"/>
              </a:rPr>
              <a:t>Използване по силата на изключение</a:t>
            </a:r>
            <a:endParaRPr sz="1600">
              <a:solidFill>
                <a:srgbClr val="4E4E4E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E4E4E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241300" lvl="1" marL="7493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Light"/>
              <a:buChar char="⌾"/>
            </a:pPr>
            <a:r>
              <a:rPr lang="en" sz="1600">
                <a:solidFill>
                  <a:srgbClr val="4E4E4E"/>
                </a:solidFill>
                <a:latin typeface="Raleway Light"/>
                <a:ea typeface="Raleway Light"/>
                <a:cs typeface="Raleway Light"/>
                <a:sym typeface="Raleway Light"/>
              </a:rPr>
              <a:t>Използване с разрешение на автора:</a:t>
            </a:r>
            <a:endParaRPr sz="1600">
              <a:solidFill>
                <a:srgbClr val="4E4E4E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177800" lvl="2" marL="1143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600"/>
              <a:buFont typeface="Raleway Light"/>
              <a:buChar char="•"/>
            </a:pPr>
            <a:r>
              <a:rPr lang="en" sz="1600">
                <a:solidFill>
                  <a:srgbClr val="4E4E4E"/>
                </a:solidFill>
                <a:latin typeface="Raleway Light"/>
                <a:ea typeface="Raleway Light"/>
                <a:cs typeface="Raleway Light"/>
                <a:sym typeface="Raleway Light"/>
              </a:rPr>
              <a:t>Договор</a:t>
            </a:r>
            <a:endParaRPr sz="1600">
              <a:solidFill>
                <a:srgbClr val="4E4E4E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177800" lvl="2" marL="1143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600"/>
              <a:buFont typeface="Raleway Light"/>
              <a:buChar char="•"/>
            </a:pPr>
            <a:r>
              <a:rPr lang="en" sz="1600">
                <a:solidFill>
                  <a:srgbClr val="4E4E4E"/>
                </a:solidFill>
                <a:latin typeface="Raleway Light"/>
                <a:ea typeface="Raleway Light"/>
                <a:cs typeface="Raleway Light"/>
                <a:sym typeface="Raleway Light"/>
              </a:rPr>
              <a:t>Организация за колективно управление на права</a:t>
            </a:r>
            <a:endParaRPr sz="1600">
              <a:solidFill>
                <a:srgbClr val="4E4E4E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-177800" lvl="2" marL="11430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600"/>
              <a:buFont typeface="Raleway Light"/>
              <a:buChar char="•"/>
            </a:pPr>
            <a:r>
              <a:rPr lang="en" sz="1600">
                <a:solidFill>
                  <a:srgbClr val="4E4E4E"/>
                </a:solidFill>
                <a:latin typeface="Raleway Light"/>
                <a:ea typeface="Raleway Light"/>
                <a:cs typeface="Raleway Light"/>
                <a:sym typeface="Raleway Light"/>
              </a:rPr>
              <a:t>Стандартен лиценз (e.g. EULA, но и GPL, Creative Commons)</a:t>
            </a:r>
            <a:endParaRPr sz="1600">
              <a:solidFill>
                <a:srgbClr val="4E4E4E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3429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/>
          <p:nvPr>
            <p:ph type="title"/>
          </p:nvPr>
        </p:nvSpPr>
        <p:spPr>
          <a:xfrm>
            <a:off x="823775" y="2893550"/>
            <a:ext cx="6927000" cy="9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ОБЩЕСТВЕНО ДОСТОЯНИЕ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/>
          <p:nvPr/>
        </p:nvSpPr>
        <p:spPr>
          <a:xfrm>
            <a:off x="4572000" y="1162050"/>
            <a:ext cx="4488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Авторското право в Европа продължава в общия случай 70 години след смъртта на последния оцелял автор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След изтичането на авторските права, произведението става </a:t>
            </a:r>
            <a:r>
              <a:rPr b="1" lang="en" sz="1700">
                <a:latin typeface="Raleway"/>
                <a:ea typeface="Raleway"/>
                <a:cs typeface="Raleway"/>
                <a:sym typeface="Raleway"/>
              </a:rPr>
              <a:t>Обществено достояние</a:t>
            </a: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 (Public Domain)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Аномалии – наслояване на авторско право при цифровизация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2" name="Google Shape;432;p60"/>
          <p:cNvSpPr txBox="1"/>
          <p:nvPr/>
        </p:nvSpPr>
        <p:spPr>
          <a:xfrm>
            <a:off x="704125" y="1597025"/>
            <a:ext cx="30825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авторското право е временно право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АНОМАЛИИ</a:t>
            </a:r>
            <a:endParaRPr b="0"/>
          </a:p>
        </p:txBody>
      </p:sp>
      <p:sp>
        <p:nvSpPr>
          <p:cNvPr id="438" name="Google Shape;438;p6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The Mickey Mouse Curve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439" name="Google Shape;4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575" y="1318650"/>
            <a:ext cx="4184951" cy="29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АНОМАЛИИ</a:t>
            </a:r>
            <a:endParaRPr b="0"/>
          </a:p>
        </p:txBody>
      </p:sp>
      <p:sp>
        <p:nvSpPr>
          <p:cNvPr id="445" name="Google Shape;445;p6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Густав Вигеланд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преодоляване на обществено достояние с търговска марка</a:t>
            </a:r>
            <a:endParaRPr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6" name="Google Shape;44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124" y="766050"/>
            <a:ext cx="2680350" cy="40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СУБЕКТ</a:t>
            </a:r>
            <a:endParaRPr/>
          </a:p>
        </p:txBody>
      </p:sp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Автор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Чл. 5 от ЗАПСП:</a:t>
            </a:r>
            <a:r>
              <a:rPr lang="en" sz="4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Автор е физическото лице, в резултат на чиято творческа дейност е създадено произведение. Други физически или юридически лица могат да бъдат носители на авторско право само в случаите, предвидени в този закон.</a:t>
            </a:r>
            <a:endParaRPr sz="4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АНОМАЛИИ</a:t>
            </a:r>
            <a:endParaRPr b="0"/>
          </a:p>
        </p:txBody>
      </p:sp>
      <p:sp>
        <p:nvSpPr>
          <p:cNvPr id="452" name="Google Shape;452;p63"/>
          <p:cNvSpPr txBox="1"/>
          <p:nvPr>
            <p:ph idx="1" type="body"/>
          </p:nvPr>
        </p:nvSpPr>
        <p:spPr>
          <a:xfrm>
            <a:off x="729325" y="1909825"/>
            <a:ext cx="2952600" cy="28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Морални права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Смесване на концепциите за неизчерпаеми неимуществени права, свързани с интегритета на произведението, и имущественото право на преработка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казус “Под игото”</a:t>
            </a:r>
            <a:endParaRPr sz="2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3" name="Google Shape;4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975" y="1318650"/>
            <a:ext cx="1945243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819" y="1318650"/>
            <a:ext cx="205777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"/>
          <p:cNvSpPr txBox="1"/>
          <p:nvPr>
            <p:ph type="title"/>
          </p:nvPr>
        </p:nvSpPr>
        <p:spPr>
          <a:xfrm>
            <a:off x="823775" y="2893550"/>
            <a:ext cx="6927000" cy="9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ИЗКЛЮЧЕНИЯ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>
            <p:ph type="title"/>
          </p:nvPr>
        </p:nvSpPr>
        <p:spPr>
          <a:xfrm>
            <a:off x="616775" y="733950"/>
            <a:ext cx="7434600" cy="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00">
                <a:solidFill>
                  <a:schemeClr val="accent1"/>
                </a:solidFill>
              </a:rPr>
              <a:t>използване в обществена полза</a:t>
            </a:r>
            <a:endParaRPr sz="1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00">
              <a:solidFill>
                <a:schemeClr val="accent1"/>
              </a:solidFill>
            </a:endParaRPr>
          </a:p>
        </p:txBody>
      </p:sp>
      <p:sp>
        <p:nvSpPr>
          <p:cNvPr id="475" name="Google Shape;475;p67"/>
          <p:cNvSpPr txBox="1"/>
          <p:nvPr>
            <p:ph idx="1" type="body"/>
          </p:nvPr>
        </p:nvSpPr>
        <p:spPr>
          <a:xfrm>
            <a:off x="3678625" y="2806400"/>
            <a:ext cx="4703700" cy="20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лично използване</a:t>
            </a:r>
            <a:endParaRPr sz="14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копиране (вкл. цифровизиране)</a:t>
            </a:r>
            <a:endParaRPr sz="14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предоставяне на достъп на публиката</a:t>
            </a:r>
            <a:endParaRPr sz="14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илюстриране при обучение</a:t>
            </a:r>
            <a:endParaRPr sz="14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6" name="Google Shape;476;p67"/>
          <p:cNvSpPr/>
          <p:nvPr/>
        </p:nvSpPr>
        <p:spPr>
          <a:xfrm>
            <a:off x="729450" y="1548475"/>
            <a:ext cx="2266200" cy="9186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АВТОРСКИ</a:t>
            </a:r>
            <a:endParaRPr b="1" sz="17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ПРАВА</a:t>
            </a:r>
            <a:endParaRPr b="1" sz="17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7" name="Google Shape;477;p67"/>
          <p:cNvSpPr/>
          <p:nvPr/>
        </p:nvSpPr>
        <p:spPr>
          <a:xfrm flipH="1">
            <a:off x="3228450" y="1548475"/>
            <a:ext cx="2323800" cy="9186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ПРАВА НА ПОЛЗВАТЕЛИТЕ</a:t>
            </a:r>
            <a:endParaRPr b="1" sz="16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240"/>
              <a:t>Изключения и ограничения на авторското право в ЕС</a:t>
            </a:r>
            <a:endParaRPr b="0" sz="2240"/>
          </a:p>
        </p:txBody>
      </p:sp>
      <p:sp>
        <p:nvSpPr>
          <p:cNvPr id="483" name="Google Shape;483;p68"/>
          <p:cNvSpPr txBox="1"/>
          <p:nvPr>
            <p:ph idx="1" type="body"/>
          </p:nvPr>
        </p:nvSpPr>
        <p:spPr>
          <a:xfrm>
            <a:off x="729450" y="2381100"/>
            <a:ext cx="7688700" cy="23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Не са хармонизирани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Изчерпателно изброени и с ограничен обем (за разлика от </a:t>
            </a:r>
            <a:r>
              <a:rPr i="1" lang="en" sz="1400">
                <a:solidFill>
                  <a:srgbClr val="000000"/>
                </a:solidFill>
                <a:highlight>
                  <a:schemeClr val="accent4"/>
                </a:highlight>
                <a:latin typeface="Raleway"/>
                <a:ea typeface="Raleway"/>
                <a:cs typeface="Raleway"/>
                <a:sym typeface="Raleway"/>
              </a:rPr>
              <a:t>fair use</a:t>
            </a: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07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Чл. 24, ал.1, т.3 от ЗАПСП</a:t>
            </a:r>
            <a:endParaRPr b="0" sz="1900"/>
          </a:p>
        </p:txBody>
      </p:sp>
      <p:sp>
        <p:nvSpPr>
          <p:cNvPr id="489" name="Google Shape;489;p69"/>
          <p:cNvSpPr txBox="1"/>
          <p:nvPr>
            <p:ph idx="1" type="body"/>
          </p:nvPr>
        </p:nvSpPr>
        <p:spPr>
          <a:xfrm>
            <a:off x="729450" y="2296350"/>
            <a:ext cx="7688700" cy="23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Без съгласието на носителя на авторското право и </a:t>
            </a:r>
            <a:r>
              <a:rPr b="1"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без заплащане</a:t>
            </a:r>
            <a:r>
              <a:rPr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на възнаграждение е допустимо:</a:t>
            </a:r>
            <a:endParaRPr sz="1495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3. използването на части от </a:t>
            </a:r>
            <a:r>
              <a:rPr b="1"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публикувани</a:t>
            </a:r>
            <a:r>
              <a:rPr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произведения или на неголям брой произведения в други произведения в </a:t>
            </a:r>
            <a:r>
              <a:rPr b="1"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обем, необходим за</a:t>
            </a:r>
            <a:r>
              <a:rPr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анализ, коментар или друг вид научно изследване; такова използване е допустимо само за научни и </a:t>
            </a:r>
            <a:r>
              <a:rPr b="1"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образователни цели</a:t>
            </a:r>
            <a:r>
              <a:rPr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при посочване на </a:t>
            </a:r>
            <a:r>
              <a:rPr b="1"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източника</a:t>
            </a:r>
            <a:r>
              <a:rPr lang="en" sz="149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и името на автора, освен ако това е невъзможно;</a:t>
            </a:r>
            <a:endParaRPr sz="1495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95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95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07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 txBox="1"/>
          <p:nvPr/>
        </p:nvSpPr>
        <p:spPr>
          <a:xfrm>
            <a:off x="4721625" y="1842650"/>
            <a:ext cx="4239600" cy="3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5.3.г от Директива 2001/29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Практика на СЕС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Painer (</a:t>
            </a:r>
            <a:r>
              <a:rPr b="1" lang="en">
                <a:solidFill>
                  <a:srgbClr val="1E73BE"/>
                </a:solidFill>
                <a:highlight>
                  <a:schemeClr val="lt1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C-145/10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Pelham </a:t>
            </a:r>
            <a:r>
              <a:rPr i="1" lang="en">
                <a:solidFill>
                  <a:srgbClr val="333333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b="1" lang="en">
                <a:solidFill>
                  <a:srgbClr val="1E73BE"/>
                </a:solidFill>
                <a:highlight>
                  <a:schemeClr val="lt1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C‑476/17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) и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Spiegel Online (</a:t>
            </a:r>
            <a:r>
              <a:rPr b="1" lang="en">
                <a:solidFill>
                  <a:srgbClr val="1E73BE"/>
                </a:solidFill>
                <a:highlight>
                  <a:schemeClr val="lt1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 516/17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17.7. от Директива 2019/790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24(1)2 от ЗАПСП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70"/>
          <p:cNvSpPr txBox="1"/>
          <p:nvPr/>
        </p:nvSpPr>
        <p:spPr>
          <a:xfrm>
            <a:off x="858325" y="1842650"/>
            <a:ext cx="308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ЦИТАТ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/>
        </p:nvSpPr>
        <p:spPr>
          <a:xfrm>
            <a:off x="4721625" y="1842650"/>
            <a:ext cx="4239600" cy="3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5.3.в от Директива 2001/29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Практика на СЕС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Spiegel Online (</a:t>
            </a:r>
            <a:r>
              <a:rPr b="1" lang="en">
                <a:solidFill>
                  <a:srgbClr val="1E73BE"/>
                </a:solidFill>
                <a:highlight>
                  <a:schemeClr val="lt1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 516/17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15.3. от Директива 2019/790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24(1)5 и 6. от ЗАПСП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71"/>
          <p:cNvSpPr txBox="1"/>
          <p:nvPr/>
        </p:nvSpPr>
        <p:spPr>
          <a:xfrm>
            <a:off x="858325" y="1842650"/>
            <a:ext cx="30825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ИНФОРМАЦИОННИ ИЗКЛЮЧЕНИЯ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"/>
          <p:cNvSpPr txBox="1"/>
          <p:nvPr/>
        </p:nvSpPr>
        <p:spPr>
          <a:xfrm>
            <a:off x="4699725" y="594150"/>
            <a:ext cx="4239600" cy="47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5.3.к от Директива 2001/29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Практика на СЕС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Deckmyn </a:t>
            </a:r>
            <a:r>
              <a:rPr b="1" lang="en">
                <a:solidFill>
                  <a:srgbClr val="1E73BE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b="1" lang="en" u="sng">
                <a:solidFill>
                  <a:schemeClr val="hlink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  <a:hlinkClick r:id="rId3"/>
              </a:rPr>
              <a:t>C‑201/13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17.7. от Директива 2019/790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24 от ЗАПСП </a:t>
            </a:r>
            <a:r>
              <a:rPr lang="en" sz="1800">
                <a:highlight>
                  <a:srgbClr val="F8C2A2"/>
                </a:highlight>
                <a:latin typeface="Raleway"/>
                <a:ea typeface="Raleway"/>
                <a:cs typeface="Raleway"/>
                <a:sym typeface="Raleway"/>
              </a:rPr>
              <a:t>не предвижда</a:t>
            </a:r>
            <a:endParaRPr sz="1800">
              <a:highlight>
                <a:srgbClr val="F8C2A2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Шоуто на Слави с. Господари на ефира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Нов чл. 24(1)2a от предложение за ЗИД на ЗАПСП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72"/>
          <p:cNvSpPr txBox="1"/>
          <p:nvPr/>
        </p:nvSpPr>
        <p:spPr>
          <a:xfrm>
            <a:off x="858325" y="1842650"/>
            <a:ext cx="30825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ПАРОДИЯ, КАРИКАТУРА, ПАСТИШ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СУБЕКТ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Автор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физическо лице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презумпция за авторство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псевдоним или анонимно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наследниците на автора/ Министерство на културата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съавторство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3"/>
          <p:cNvSpPr txBox="1"/>
          <p:nvPr/>
        </p:nvSpPr>
        <p:spPr>
          <a:xfrm>
            <a:off x="4721625" y="1091475"/>
            <a:ext cx="4239600" cy="4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5.3.а от Директива 2001/29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13716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3, 4, 5. от Директива 2019/790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Чл. 24(1)3 от ЗАПСП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Нови чл. 26з (цифрово обучение), както и 26е и 26ж (TDM) от предложение за ЗИД на ЗАПСП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73"/>
          <p:cNvSpPr txBox="1"/>
          <p:nvPr/>
        </p:nvSpPr>
        <p:spPr>
          <a:xfrm>
            <a:off x="858325" y="1842650"/>
            <a:ext cx="30825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ОБРАЗОВАНИЕ, 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НАУЧНИ ИЗСЛЕДВАНИЯ,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aleway"/>
                <a:ea typeface="Raleway"/>
                <a:cs typeface="Raleway"/>
                <a:sym typeface="Raleway"/>
              </a:rPr>
              <a:t>TDM</a:t>
            </a:r>
            <a:endParaRPr b="1" sz="2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2883"/>
            <a:ext cx="9144003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4"/>
          <p:cNvSpPr txBox="1"/>
          <p:nvPr/>
        </p:nvSpPr>
        <p:spPr>
          <a:xfrm>
            <a:off x="2877725" y="4713500"/>
            <a:ext cx="2670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Photo</a:t>
            </a:r>
            <a:r>
              <a:rPr lang="en" sz="1000">
                <a:solidFill>
                  <a:schemeClr val="lt1"/>
                </a:solidFill>
              </a:rPr>
              <a:t> by </a:t>
            </a:r>
            <a:r>
              <a:rPr lang="en" sz="1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Towfiqu barbhuiya</a:t>
            </a:r>
            <a:r>
              <a:rPr lang="en" sz="1000">
                <a:solidFill>
                  <a:schemeClr val="lt1"/>
                </a:solidFill>
              </a:rPr>
              <a:t> on </a:t>
            </a:r>
            <a:r>
              <a:rPr lang="en" sz="10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0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74"/>
          <p:cNvSpPr txBox="1"/>
          <p:nvPr/>
        </p:nvSpPr>
        <p:spPr>
          <a:xfrm>
            <a:off x="686350" y="884825"/>
            <a:ext cx="47631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Можем ли да използваме свободно произведение (текст, картинка), достъпно онлайн</a:t>
            </a: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д</a:t>
            </a:r>
            <a:r>
              <a:rPr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а, защото е свободно достъпно в интернет</a:t>
            </a:r>
            <a:endParaRPr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д</a:t>
            </a:r>
            <a:r>
              <a:rPr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а, ако не пише “всички права запазени” (All rights reserved) или не е означено ©</a:t>
            </a:r>
            <a:endParaRPr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да, ако го използваме с нестопанска </a:t>
            </a:r>
            <a:r>
              <a:rPr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цел</a:t>
            </a:r>
            <a:endParaRPr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може, ако имаме разрешението на автора</a:t>
            </a:r>
            <a:endParaRPr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може, ако само дадем хипервръзка</a:t>
            </a:r>
            <a:endParaRPr sz="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5"/>
          <p:cNvPicPr preferRelativeResize="0"/>
          <p:nvPr/>
        </p:nvPicPr>
        <p:blipFill rotWithShape="1">
          <a:blip r:embed="rId3">
            <a:alphaModFix/>
          </a:blip>
          <a:srcRect b="7555" l="0" r="0" t="7547"/>
          <a:stretch/>
        </p:blipFill>
        <p:spPr>
          <a:xfrm>
            <a:off x="0" y="-892883"/>
            <a:ext cx="9144003" cy="609898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5"/>
          <p:cNvSpPr txBox="1"/>
          <p:nvPr/>
        </p:nvSpPr>
        <p:spPr>
          <a:xfrm>
            <a:off x="2877725" y="4713500"/>
            <a:ext cx="26709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66700" marR="266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Photo by </a:t>
            </a:r>
            <a:r>
              <a:rPr lang="en" sz="9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Vadim Bogulov</a:t>
            </a:r>
            <a:r>
              <a:rPr lang="en" sz="900">
                <a:solidFill>
                  <a:schemeClr val="lt1"/>
                </a:solidFill>
              </a:rPr>
              <a:t> on </a:t>
            </a:r>
            <a:r>
              <a:rPr lang="en" sz="9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9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75"/>
          <p:cNvSpPr txBox="1"/>
          <p:nvPr/>
        </p:nvSpPr>
        <p:spPr>
          <a:xfrm>
            <a:off x="686350" y="884825"/>
            <a:ext cx="476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8" name="Google Shape;528;p75"/>
          <p:cNvSpPr txBox="1"/>
          <p:nvPr/>
        </p:nvSpPr>
        <p:spPr>
          <a:xfrm>
            <a:off x="611925" y="529250"/>
            <a:ext cx="476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highlight>
                <a:srgbClr val="0B398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75"/>
          <p:cNvSpPr/>
          <p:nvPr/>
        </p:nvSpPr>
        <p:spPr>
          <a:xfrm>
            <a:off x="1488475" y="347300"/>
            <a:ext cx="3536400" cy="136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gradFill>
            <a:gsLst>
              <a:gs pos="0">
                <a:srgbClr val="888888"/>
              </a:gs>
              <a:gs pos="100000">
                <a:srgbClr val="EAD1D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Обратна връзка и дискусия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6"/>
          <p:cNvSpPr txBox="1"/>
          <p:nvPr>
            <p:ph type="title"/>
          </p:nvPr>
        </p:nvSpPr>
        <p:spPr>
          <a:xfrm>
            <a:off x="729450" y="1289250"/>
            <a:ext cx="7688700" cy="9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>
                <a:solidFill>
                  <a:srgbClr val="000000"/>
                </a:solidFill>
              </a:rPr>
              <a:t>Благодаря за вниманието!</a:t>
            </a:r>
            <a:endParaRPr sz="3040"/>
          </a:p>
        </p:txBody>
      </p:sp>
      <p:sp>
        <p:nvSpPr>
          <p:cNvPr id="535" name="Google Shape;535;p76"/>
          <p:cNvSpPr txBox="1"/>
          <p:nvPr>
            <p:ph idx="1" type="body"/>
          </p:nvPr>
        </p:nvSpPr>
        <p:spPr>
          <a:xfrm>
            <a:off x="729450" y="3076800"/>
            <a:ext cx="76887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16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Ана Лазарова</a:t>
            </a:r>
            <a:endParaRPr sz="1165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165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16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имейл: ana@digrep.bg</a:t>
            </a:r>
            <a:endParaRPr sz="1165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14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14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09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Презентацията може да бъде използвана под лиценз CC-BY-SA 4.0</a:t>
            </a:r>
            <a:endParaRPr sz="1094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236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92883"/>
            <a:ext cx="9144003" cy="609898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2877725" y="4713500"/>
            <a:ext cx="2670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Photo</a:t>
            </a:r>
            <a:r>
              <a:rPr lang="en" sz="1000">
                <a:solidFill>
                  <a:schemeClr val="lt1"/>
                </a:solidFill>
              </a:rPr>
              <a:t> by </a:t>
            </a:r>
            <a:r>
              <a:rPr lang="en" sz="1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Towfiqu barbhuiya</a:t>
            </a:r>
            <a:r>
              <a:rPr lang="en" sz="1000">
                <a:solidFill>
                  <a:schemeClr val="lt1"/>
                </a:solidFill>
              </a:rPr>
              <a:t> on </a:t>
            </a:r>
            <a:r>
              <a:rPr lang="en" sz="10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0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686350" y="884825"/>
            <a:ext cx="4763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Кои издатели имат собствени права?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всички издатели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продуценти на звукозаписи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продуценти на филми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издатели на литература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издатели на научна литература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и</a:t>
            </a:r>
            <a:r>
              <a:rPr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здателите нямат права</a:t>
            </a:r>
            <a:endParaRPr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СУБЕКТ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Други правоносители - сродни права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артисти-изпълнители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продуценти на звукозапис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филмови продуценти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радио и телевизионни организации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производители на бази данни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97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aleway"/>
              <a:buChar char="●"/>
            </a:pPr>
            <a:r>
              <a:rPr lang="en" sz="7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издатели на публикации в пресата</a:t>
            </a:r>
            <a:endParaRPr sz="7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17">
                <a:solidFill>
                  <a:srgbClr val="000000"/>
                </a:solidFill>
              </a:rPr>
              <a:t>Организации за колективно управление на права (ОКУП)</a:t>
            </a:r>
            <a:endParaRPr b="0" sz="1917">
              <a:solidFill>
                <a:srgbClr val="000000"/>
              </a:solidFill>
            </a:endParaRPr>
          </a:p>
        </p:txBody>
      </p:sp>
      <p:sp>
        <p:nvSpPr>
          <p:cNvPr id="261" name="Google Shape;261;p31"/>
          <p:cNvSpPr txBox="1"/>
          <p:nvPr>
            <p:ph idx="2" type="body"/>
          </p:nvPr>
        </p:nvSpPr>
        <p:spPr>
          <a:xfrm>
            <a:off x="873625" y="1959325"/>
            <a:ext cx="7302600" cy="25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Регистър към министерство на културата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представляват членовете си (понякога и нечленове)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сключват договори (мрежа от сестрински организации)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събират възнаграждения или отчисления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завеждат дела (процесуални субституенти)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ОКУП са монополисти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либерализиране на пазар - независимо дружество за управление на права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798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17">
                <a:solidFill>
                  <a:srgbClr val="000000"/>
                </a:solidFill>
              </a:rPr>
              <a:t>Организации за колективно управление на права (ОКУП)</a:t>
            </a:r>
            <a:endParaRPr b="0" sz="1917">
              <a:solidFill>
                <a:srgbClr val="000000"/>
              </a:solidFill>
            </a:endParaRPr>
          </a:p>
        </p:txBody>
      </p:sp>
      <p:sp>
        <p:nvSpPr>
          <p:cNvPr id="267" name="Google Shape;267;p32"/>
          <p:cNvSpPr txBox="1"/>
          <p:nvPr>
            <p:ph idx="2" type="body"/>
          </p:nvPr>
        </p:nvSpPr>
        <p:spPr>
          <a:xfrm>
            <a:off x="873625" y="2007950"/>
            <a:ext cx="4100100" cy="25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Сдружение АРТИСТАУТОР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Сдружение ФИЛМАУТОР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Сдружение ТЕАТЕРАУТОР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Сдружение МУЗИКАУТОР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Сдружение ПРОФОН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Сдружение САПЗАПА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Сдружение АРХДИВАЙС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4469025" y="2007950"/>
            <a:ext cx="416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Сдружение КОПИ-БГ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Сдружение РЕПРО БГ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Сдружение Европейска Агенция за защита на изпълнителски, продуцентски и авторски права ЕАЗИПА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